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5" r:id="rId6"/>
    <p:sldId id="292" r:id="rId7"/>
    <p:sldId id="293" r:id="rId8"/>
    <p:sldId id="294" r:id="rId9"/>
    <p:sldId id="283" r:id="rId10"/>
    <p:sldId id="301" r:id="rId11"/>
    <p:sldId id="295" r:id="rId12"/>
    <p:sldId id="296" r:id="rId13"/>
    <p:sldId id="297" r:id="rId14"/>
    <p:sldId id="298" r:id="rId15"/>
    <p:sldId id="291" r:id="rId16"/>
    <p:sldId id="261" r:id="rId17"/>
    <p:sldId id="315" r:id="rId18"/>
    <p:sldId id="275" r:id="rId19"/>
    <p:sldId id="317" r:id="rId20"/>
    <p:sldId id="316" r:id="rId21"/>
    <p:sldId id="277" r:id="rId22"/>
    <p:sldId id="290" r:id="rId23"/>
    <p:sldId id="312" r:id="rId24"/>
    <p:sldId id="313" r:id="rId25"/>
    <p:sldId id="262" r:id="rId26"/>
    <p:sldId id="263" r:id="rId27"/>
    <p:sldId id="268" r:id="rId28"/>
    <p:sldId id="305" r:id="rId29"/>
    <p:sldId id="306" r:id="rId30"/>
    <p:sldId id="310" r:id="rId31"/>
    <p:sldId id="303" r:id="rId32"/>
    <p:sldId id="304" r:id="rId33"/>
    <p:sldId id="307" r:id="rId34"/>
    <p:sldId id="308" r:id="rId35"/>
    <p:sldId id="309" r:id="rId36"/>
    <p:sldId id="311" r:id="rId3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1AF00"/>
    <a:srgbClr val="C71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0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92.EPS" TargetMode="External"/><Relationship Id="rId1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93.EPS" TargetMode="External"/><Relationship Id="rId1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15.xml"/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F:\16&#26149;\&#29289;&#29702;\&#20154;&#25945;&#29289;&#29702;&#20061;&#19979;&#23398;&#32451;&#32771;&#19977;&#26657;\4XGO141.EPS" TargetMode="External"/><Relationship Id="rId1" Type="http://schemas.openxmlformats.org/officeDocument/2006/relationships/image" Target="../media/image15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J:\&#20154;&#25945;&#20061;&#19979;&#23398;&#32451;&#32771;\19RW85.EPS" TargetMode="External"/><Relationship Id="rId1" Type="http://schemas.openxmlformats.org/officeDocument/2006/relationships/image" Target="../media/image16.w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J:\&#20154;&#25945;&#20061;&#19979;&#23398;&#32451;&#32771;\19RW87.EPS" TargetMode="External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88.EPS" TargetMode="External"/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J:\&#20154;&#25945;&#20061;&#19979;&#23398;&#32451;&#32771;&#20570;&#35838;&#20214;word\3XDM148.EPS" TargetMode="External"/><Relationship Id="rId1" Type="http://schemas.openxmlformats.org/officeDocument/2006/relationships/image" Target="../media/image19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J:\&#20154;&#25945;&#20061;&#19979;&#23398;&#32451;&#32771;&#20570;&#35838;&#20214;word\MX53.EPS" TargetMode="External"/><Relationship Id="rId3" Type="http://schemas.openxmlformats.org/officeDocument/2006/relationships/image" Target="../media/image21.wmf"/><Relationship Id="rId2" Type="http://schemas.openxmlformats.org/officeDocument/2006/relationships/image" Target="file:///J:\&#20154;&#25945;&#20061;&#19979;&#23398;&#32451;&#32771;&#20570;&#35838;&#20214;word\MX52.EPS" TargetMode="External"/><Relationship Id="rId1" Type="http://schemas.openxmlformats.org/officeDocument/2006/relationships/image" Target="../media/image20.wmf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J:\&#20154;&#25945;&#20061;&#19979;&#23398;&#32451;&#32771;&#20570;&#35838;&#20214;word\3XDM157.EPS" TargetMode="External"/><Relationship Id="rId3" Type="http://schemas.openxmlformats.org/officeDocument/2006/relationships/image" Target="../media/image23.wmf"/><Relationship Id="rId2" Type="http://schemas.openxmlformats.org/officeDocument/2006/relationships/image" Target="file:///J:\&#20154;&#25945;&#20061;&#19979;&#23398;&#32451;&#32771;&#20570;&#35838;&#20214;word\3XDM156.EPS" TargetMode="External"/><Relationship Id="rId1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89.EPS" TargetMode="External"/><Relationship Id="rId1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90.EPS" TargetMode="External"/><Relationship Id="rId1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91.EPS" TargetMode="External"/><Relationship Id="rId2" Type="http://schemas.openxmlformats.org/officeDocument/2006/relationships/image" Target="../media/image10.wmf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196402" y="2349157"/>
            <a:ext cx="73623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第二十章  电与磁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1508" y="2336483"/>
            <a:ext cx="379412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580639" y="1095418"/>
            <a:ext cx="10775950" cy="5051425"/>
            <a:chOff x="249" y="799"/>
            <a:chExt cx="6788" cy="3182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49" y="799"/>
              <a:ext cx="6788" cy="136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：将条形磁体、蹄形磁体分别放在均匀撒有铁屑的玻璃板上，观察到如图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所示的现象。根据实验现象回答下列问题。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5" descr="\\Chubanshi007\同步方正转word文件\15春\物理\人教版物理九下新教案二校\4XGO92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997" y="1749"/>
              <a:ext cx="2767" cy="1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854" y="3555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33885" y="1329510"/>
            <a:ext cx="10907326" cy="483164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：由图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(a)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可以看出，同名磁极和异名磁极周围的铁屑分布情况是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的；比较图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(a)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中异名磁极周围的铁屑分布情况和图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(b)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可以看出，条形磁体周围的铁屑分布与蹄形磁体周围的铁屑分布是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的。其原因是磁体周围的铁屑在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作用下被磁化成一个个小磁针，根据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，它们在磁场中就排列成了不同的形状。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2433681" y="2238289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3281106" y="3503140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920108" y="4128144"/>
            <a:ext cx="95891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447715" y="4823511"/>
            <a:ext cx="3278462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磁极间相互作用的规律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568282" y="1377822"/>
            <a:ext cx="10923502" cy="355481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：由铁屑在磁场中的分布情况，我们可以利用假设的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来形象地描述磁场，其表示方法是：画出一条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的曲线，磁感线上各点的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方向就是该点的磁场方向。磁体外部的磁感线都是从它的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极出发，回到它的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极。磁感线的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可以表示磁场的强弱。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005145" y="2198516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磁感线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959106" y="2922373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带有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箭头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7646429" y="2899462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切线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7945566" y="3549866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1495210" y="4298436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4811240" y="4286078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疏密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76790" y="1353108"/>
            <a:ext cx="10741026" cy="4600575"/>
            <a:chOff x="158" y="1071"/>
            <a:chExt cx="6766" cy="2898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58" y="1071"/>
              <a:ext cx="6766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所示，分别是条形磁体和蹄形磁体的磁感线分布图，由图可以得出所有的磁感线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相交。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5" descr="\\Chubanshi007\同步方正转word文件\15春\物理\人教版物理九下新教案二校\4XGO93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475" y="1995"/>
              <a:ext cx="3584" cy="1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574" y="3543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581428" y="2149089"/>
            <a:ext cx="49404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2351926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地磁场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67136" y="1723811"/>
            <a:ext cx="8299067" cy="6766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：指南针静止后，为什么总是指向南北？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95257" y="2328609"/>
            <a:ext cx="10897673" cy="129266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因为地球是一个巨大的天然磁体，地球的周围存在地磁场，所以地球周围的小磁针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指南针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都要受到地磁场的作用而指向南北。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56336" y="3601308"/>
            <a:ext cx="10661307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：地理的两极和地磁场的两极重合吗？是谁最早发现这一现象的？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22673" y="4892461"/>
            <a:ext cx="10894970" cy="129266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不重合，地磁场的南北方向与地理的南北方向略有偏离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这两个方向所成的角度叫磁偏角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。世界上最早记述这一现象的人是宋代学者沈括。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1670"/>
            <a:chOff x="878" y="1593"/>
            <a:chExt cx="4778" cy="1042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4" name="Rectangle 9"/>
          <p:cNvSpPr/>
          <p:nvPr/>
        </p:nvSpPr>
        <p:spPr>
          <a:xfrm>
            <a:off x="746443" y="1654685"/>
            <a:ext cx="5290231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类型一 判断物体是否具有磁性的方法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178930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43699" y="2174787"/>
            <a:ext cx="11170506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判断两根钢条（甲和乙）是否具有磁性时，可将它们的一端靠近小磁针的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极或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极。当钢条甲的一端靠近小磁针某端时，小磁针此端自动远离；当钢条乙的一端靠近小磁针某端时，小磁针此端自动接近。由此可知（　　）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．两根钢条均有磁性     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．两根钢条均无磁性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．钢条甲一定有磁性，钢条乙一定无磁性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．钢条甲一定有磁性，钢条乙可能有磁性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60"/>
          <p:cNvSpPr>
            <a:spLocks noChangeArrowheads="1"/>
          </p:cNvSpPr>
          <p:nvPr/>
        </p:nvSpPr>
        <p:spPr bwMode="auto">
          <a:xfrm>
            <a:off x="5824867" y="4254593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81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16490" y="1463885"/>
            <a:ext cx="10850579" cy="1799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方法突破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判断物体是否具有磁性的方法：①根据磁体的吸铁性判断。②根据磁体的指向性判断。③根据磁极间的相互作用规律判断。④根据磁体磁性强弱的分布规律判断。</a:t>
            </a:r>
            <a:endParaRPr lang="zh-CN" altLang="en-US" sz="26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652145" y="1046798"/>
            <a:ext cx="4052713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类型二 磁场和磁感线的理解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42551" y="1767016"/>
            <a:ext cx="10799805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宜昌中考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关于磁体、磁场和磁感线，以下说法中正确的是（　　）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．铁和铝都能够被磁体吸引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．磁感线是磁场中真实存在的曲线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．磁体之间的相互作用是通过磁场发生的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．磁感线从磁体的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极出来，回到磁体的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9"/>
          <p:cNvSpPr>
            <a:spLocks noChangeArrowheads="1"/>
          </p:cNvSpPr>
          <p:nvPr/>
        </p:nvSpPr>
        <p:spPr bwMode="auto">
          <a:xfrm>
            <a:off x="2087089" y="2611144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1843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71323" y="2519599"/>
            <a:ext cx="10518498" cy="18451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名师讲评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800" dirty="0" smtClean="0"/>
              <a:t> 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①磁性是指物体具有吸引铁、钴、镍等物质的性质，具有磁性的物体称为磁体。②磁感线是为了方便、形象地描述磁场而引入的。③在磁体的外部，磁感线从磁体的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极出发，回到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极。</a:t>
            </a:r>
            <a:endParaRPr lang="zh-CN" altLang="en-US" sz="2600" b="1" dirty="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617838" y="1223319"/>
            <a:ext cx="10812162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关于磁感线，下列说法中正确的是（　　）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．磁感线是实际存在的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 磁场中静止的小磁针北极的指向就是该点磁场的方向，也是该点磁感线的方向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．磁体的磁感线始于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极，止于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．磁感线只分布在磁体外，在磁体内不存在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58"/>
          <p:cNvSpPr>
            <a:spLocks noChangeArrowheads="1"/>
          </p:cNvSpPr>
          <p:nvPr/>
        </p:nvSpPr>
        <p:spPr bwMode="auto">
          <a:xfrm>
            <a:off x="8234715" y="1422193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685630" y="1325356"/>
            <a:ext cx="8834470" cy="110799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6600" b="1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33445" y="2559050"/>
            <a:ext cx="4866640" cy="1035050"/>
            <a:chOff x="5407" y="4680"/>
            <a:chExt cx="7664" cy="1630"/>
          </a:xfrm>
        </p:grpSpPr>
        <p:pic>
          <p:nvPicPr>
            <p:cNvPr id="7" name="图片 6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55315" y="3583305"/>
            <a:ext cx="5027930" cy="1007110"/>
            <a:chOff x="5242" y="6930"/>
            <a:chExt cx="7918" cy="1586"/>
          </a:xfrm>
        </p:grpSpPr>
        <p:pic>
          <p:nvPicPr>
            <p:cNvPr id="9" name="图片 8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" name="Rectangle 5"/>
          <p:cNvSpPr/>
          <p:nvPr/>
        </p:nvSpPr>
        <p:spPr>
          <a:xfrm>
            <a:off x="1081088" y="110491"/>
            <a:ext cx="359104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第二十章  电与磁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57805" y="4471670"/>
            <a:ext cx="4866640" cy="1035050"/>
            <a:chOff x="5407" y="4680"/>
            <a:chExt cx="7664" cy="1630"/>
          </a:xfrm>
        </p:grpSpPr>
        <p:pic>
          <p:nvPicPr>
            <p:cNvPr id="10" name="图片 9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11" name="文本框 10">
              <a:hlinkClick r:id="rId5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72690" y="5408930"/>
            <a:ext cx="5028565" cy="1007745"/>
            <a:chOff x="5242" y="6930"/>
            <a:chExt cx="7919" cy="1587"/>
          </a:xfrm>
        </p:grpSpPr>
        <p:pic>
          <p:nvPicPr>
            <p:cNvPr id="13" name="图片 12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14" name="文本框 13">
              <a:hlinkClick r:id="rId6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3433953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类型三 磁性材料的应用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41406" y="1556951"/>
            <a:ext cx="10787449" cy="49398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在当今社会，科学技术迅猛发展，磁性材料以其独特作用被应用于各个领域。下列哪种设备中没有用到磁性材料（　　）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．作为乘客凭证和票价结算的磁性卡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．用于记录语言、音乐、图像信息的磁带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．广泛用于计算机的磁性存储设备，如硬盘、软盘等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VCD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播放器的专用光碟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60"/>
          <p:cNvSpPr>
            <a:spLocks noChangeArrowheads="1"/>
          </p:cNvSpPr>
          <p:nvPr/>
        </p:nvSpPr>
        <p:spPr bwMode="auto">
          <a:xfrm>
            <a:off x="1537073" y="3105414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38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71323" y="2519599"/>
            <a:ext cx="10518498" cy="1128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名师讲评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磁性材料在日常生活、工业生产乃至高科技领域中都有较广泛的应用，如指南针、磁卡、磁盘、磁浮列车等都用到了磁性材料。</a:t>
            </a:r>
            <a:endParaRPr lang="zh-CN" altLang="en-US" sz="2600" b="1" dirty="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3743332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类型四 有关磁现象的作图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642558" y="1680519"/>
            <a:ext cx="10676238" cy="2461569"/>
            <a:chOff x="321276" y="1680519"/>
            <a:chExt cx="10676238" cy="2461569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auto">
            <a:xfrm>
              <a:off x="321276" y="1680519"/>
              <a:ext cx="10676238" cy="14773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20-1-24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所示，画出图中描述两磁极之间磁场的磁感线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049" name="图片 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62432" y="2446638"/>
              <a:ext cx="7698259" cy="1695450"/>
            </a:xfrm>
            <a:prstGeom prst="rect">
              <a:avLst/>
            </a:prstGeom>
            <a:noFill/>
          </p:spPr>
        </p:pic>
      </p:grpSp>
      <p:grpSp>
        <p:nvGrpSpPr>
          <p:cNvPr id="10" name="组合 9"/>
          <p:cNvGrpSpPr/>
          <p:nvPr/>
        </p:nvGrpSpPr>
        <p:grpSpPr>
          <a:xfrm>
            <a:off x="830821" y="4092390"/>
            <a:ext cx="7209179" cy="2298371"/>
            <a:chOff x="830821" y="4092390"/>
            <a:chExt cx="7209179" cy="2298371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830821" y="4092390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如图所示</a:t>
              </a:r>
              <a:endPara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" name="图片 8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87025" y="4619111"/>
              <a:ext cx="4752975" cy="177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16490" y="1463885"/>
            <a:ext cx="10850579" cy="1892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方法突破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解答此类问题时要注意以下两点：①小磁针在磁场中静止时，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极的指向是该点磁场的方向；②磁体周围的磁感线从磁体的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极出发，回到磁体的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极。</a:t>
            </a:r>
            <a:endParaRPr lang="zh-CN" altLang="en-US" sz="26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10" y="962660"/>
            <a:ext cx="2917190" cy="676910"/>
            <a:chOff x="375" y="1632"/>
            <a:chExt cx="4594" cy="1066"/>
          </a:xfrm>
        </p:grpSpPr>
        <p:pic>
          <p:nvPicPr>
            <p:cNvPr id="9" name="图片 8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57" name="Text Box 120"/>
          <p:cNvSpPr txBox="1">
            <a:spLocks noChangeArrowheads="1"/>
          </p:cNvSpPr>
          <p:nvPr/>
        </p:nvSpPr>
        <p:spPr bwMode="auto">
          <a:xfrm>
            <a:off x="1267905" y="2399094"/>
            <a:ext cx="798639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磁体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8" name="Group 121"/>
          <p:cNvGrpSpPr/>
          <p:nvPr/>
        </p:nvGrpSpPr>
        <p:grpSpPr bwMode="auto">
          <a:xfrm>
            <a:off x="2178495" y="1700784"/>
            <a:ext cx="1008062" cy="1944116"/>
            <a:chOff x="1655" y="1389"/>
            <a:chExt cx="635" cy="952"/>
          </a:xfrm>
        </p:grpSpPr>
        <p:sp>
          <p:nvSpPr>
            <p:cNvPr id="59" name="Line 122"/>
            <p:cNvSpPr>
              <a:spLocks noChangeShapeType="1"/>
            </p:cNvSpPr>
            <p:nvPr/>
          </p:nvSpPr>
          <p:spPr bwMode="auto">
            <a:xfrm flipH="1">
              <a:off x="1973" y="1888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60" name="Group 123"/>
            <p:cNvGrpSpPr/>
            <p:nvPr/>
          </p:nvGrpSpPr>
          <p:grpSpPr bwMode="auto">
            <a:xfrm>
              <a:off x="1655" y="1389"/>
              <a:ext cx="635" cy="952"/>
              <a:chOff x="1655" y="1344"/>
              <a:chExt cx="635" cy="952"/>
            </a:xfrm>
          </p:grpSpPr>
          <p:sp>
            <p:nvSpPr>
              <p:cNvPr id="61" name="Line 124"/>
              <p:cNvSpPr>
                <a:spLocks noChangeShapeType="1"/>
              </p:cNvSpPr>
              <p:nvPr/>
            </p:nvSpPr>
            <p:spPr bwMode="auto">
              <a:xfrm flipH="1">
                <a:off x="1973" y="1344"/>
                <a:ext cx="31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Line 125"/>
              <p:cNvSpPr>
                <a:spLocks noChangeShapeType="1"/>
              </p:cNvSpPr>
              <p:nvPr/>
            </p:nvSpPr>
            <p:spPr bwMode="auto">
              <a:xfrm>
                <a:off x="1973" y="1344"/>
                <a:ext cx="0" cy="9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Line 126"/>
              <p:cNvSpPr>
                <a:spLocks noChangeShapeType="1"/>
              </p:cNvSpPr>
              <p:nvPr/>
            </p:nvSpPr>
            <p:spPr bwMode="auto">
              <a:xfrm flipH="1">
                <a:off x="1973" y="1616"/>
                <a:ext cx="31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Line 127"/>
              <p:cNvSpPr>
                <a:spLocks noChangeShapeType="1"/>
              </p:cNvSpPr>
              <p:nvPr/>
            </p:nvSpPr>
            <p:spPr bwMode="auto">
              <a:xfrm flipH="1">
                <a:off x="1973" y="2296"/>
                <a:ext cx="31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Line 128"/>
              <p:cNvSpPr>
                <a:spLocks noChangeShapeType="1"/>
              </p:cNvSpPr>
              <p:nvPr/>
            </p:nvSpPr>
            <p:spPr bwMode="auto">
              <a:xfrm flipH="1">
                <a:off x="1655" y="1797"/>
                <a:ext cx="31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6" name="Text Box 134"/>
          <p:cNvSpPr txBox="1">
            <a:spLocks noChangeArrowheads="1"/>
          </p:cNvSpPr>
          <p:nvPr/>
        </p:nvSpPr>
        <p:spPr bwMode="auto">
          <a:xfrm>
            <a:off x="3298000" y="1433195"/>
            <a:ext cx="5041328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性质：能够吸引铁、钴、镍等物质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Text Box 137"/>
          <p:cNvSpPr txBox="1">
            <a:spLocks noChangeArrowheads="1"/>
          </p:cNvSpPr>
          <p:nvPr/>
        </p:nvSpPr>
        <p:spPr bwMode="auto">
          <a:xfrm>
            <a:off x="3298000" y="2055368"/>
            <a:ext cx="637635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磁极：南（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）极、北（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）极；磁极磁性最强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" name="Text Box 140"/>
          <p:cNvSpPr txBox="1">
            <a:spLocks noChangeArrowheads="1"/>
          </p:cNvSpPr>
          <p:nvPr/>
        </p:nvSpPr>
        <p:spPr bwMode="auto">
          <a:xfrm>
            <a:off x="3270568" y="2644267"/>
            <a:ext cx="733647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作用规律：同名磁极相互排斥，异名磁极相互吸引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" name="Text Box 143"/>
          <p:cNvSpPr txBox="1">
            <a:spLocks noChangeArrowheads="1"/>
          </p:cNvSpPr>
          <p:nvPr/>
        </p:nvSpPr>
        <p:spPr bwMode="auto">
          <a:xfrm>
            <a:off x="3296666" y="3213100"/>
            <a:ext cx="4932363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磁化：没有磁性的物体在磁体或电流作用下获得磁性的现象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" name="Line 144"/>
          <p:cNvSpPr>
            <a:spLocks noChangeShapeType="1"/>
          </p:cNvSpPr>
          <p:nvPr/>
        </p:nvSpPr>
        <p:spPr bwMode="auto">
          <a:xfrm>
            <a:off x="1754569" y="2949766"/>
            <a:ext cx="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" name="Text Box 145"/>
          <p:cNvSpPr txBox="1">
            <a:spLocks noChangeArrowheads="1"/>
          </p:cNvSpPr>
          <p:nvPr/>
        </p:nvSpPr>
        <p:spPr bwMode="auto">
          <a:xfrm>
            <a:off x="1088581" y="3113278"/>
            <a:ext cx="863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周围存在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" name="Text Box 148"/>
          <p:cNvSpPr txBox="1">
            <a:spLocks noChangeArrowheads="1"/>
          </p:cNvSpPr>
          <p:nvPr/>
        </p:nvSpPr>
        <p:spPr bwMode="auto">
          <a:xfrm>
            <a:off x="1258761" y="4219448"/>
            <a:ext cx="935799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磁场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" name="Line 149"/>
          <p:cNvSpPr>
            <a:spLocks noChangeShapeType="1"/>
          </p:cNvSpPr>
          <p:nvPr/>
        </p:nvSpPr>
        <p:spPr bwMode="auto">
          <a:xfrm>
            <a:off x="2195513" y="4437063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4" name="Text Box 152"/>
          <p:cNvSpPr txBox="1">
            <a:spLocks noChangeArrowheads="1"/>
          </p:cNvSpPr>
          <p:nvPr/>
        </p:nvSpPr>
        <p:spPr bwMode="auto">
          <a:xfrm>
            <a:off x="3133852" y="4186428"/>
            <a:ext cx="5388356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地磁场：形状与条形磁铁的磁场相似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6" name="Line 153"/>
          <p:cNvSpPr>
            <a:spLocks noChangeShapeType="1"/>
          </p:cNvSpPr>
          <p:nvPr/>
        </p:nvSpPr>
        <p:spPr bwMode="auto">
          <a:xfrm>
            <a:off x="1754569" y="4770120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7" name="Text Box 154"/>
          <p:cNvSpPr txBox="1">
            <a:spLocks noChangeArrowheads="1"/>
          </p:cNvSpPr>
          <p:nvPr/>
        </p:nvSpPr>
        <p:spPr bwMode="auto">
          <a:xfrm>
            <a:off x="1258888" y="4799267"/>
            <a:ext cx="5048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表示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8" name="Text Box 157"/>
          <p:cNvSpPr txBox="1">
            <a:spLocks noChangeArrowheads="1"/>
          </p:cNvSpPr>
          <p:nvPr/>
        </p:nvSpPr>
        <p:spPr bwMode="auto">
          <a:xfrm>
            <a:off x="942404" y="5553139"/>
            <a:ext cx="1133284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磁感线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9" name="Group 158"/>
          <p:cNvGrpSpPr/>
          <p:nvPr/>
        </p:nvGrpSpPr>
        <p:grpSpPr bwMode="auto">
          <a:xfrm>
            <a:off x="2133219" y="5184648"/>
            <a:ext cx="811149" cy="1054481"/>
            <a:chOff x="1610" y="3339"/>
            <a:chExt cx="544" cy="499"/>
          </a:xfrm>
        </p:grpSpPr>
        <p:sp>
          <p:nvSpPr>
            <p:cNvPr id="80" name="Line 159"/>
            <p:cNvSpPr>
              <a:spLocks noChangeShapeType="1"/>
            </p:cNvSpPr>
            <p:nvPr/>
          </p:nvSpPr>
          <p:spPr bwMode="auto">
            <a:xfrm flipH="1">
              <a:off x="1882" y="333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1" name="Line 160"/>
            <p:cNvSpPr>
              <a:spLocks noChangeShapeType="1"/>
            </p:cNvSpPr>
            <p:nvPr/>
          </p:nvSpPr>
          <p:spPr bwMode="auto">
            <a:xfrm>
              <a:off x="1882" y="3339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" name="Line 161"/>
            <p:cNvSpPr>
              <a:spLocks noChangeShapeType="1"/>
            </p:cNvSpPr>
            <p:nvPr/>
          </p:nvSpPr>
          <p:spPr bwMode="auto">
            <a:xfrm>
              <a:off x="1882" y="3838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3" name="Line 162"/>
            <p:cNvSpPr>
              <a:spLocks noChangeShapeType="1"/>
            </p:cNvSpPr>
            <p:nvPr/>
          </p:nvSpPr>
          <p:spPr bwMode="auto">
            <a:xfrm flipH="1">
              <a:off x="1610" y="3574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84" name="Text Box 165"/>
          <p:cNvSpPr txBox="1">
            <a:spLocks noChangeArrowheads="1"/>
          </p:cNvSpPr>
          <p:nvPr/>
        </p:nvSpPr>
        <p:spPr bwMode="auto">
          <a:xfrm>
            <a:off x="3015106" y="4837875"/>
            <a:ext cx="5607685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特点：为了描述磁场情况而假想的曲线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5" name="Text Box 168"/>
          <p:cNvSpPr txBox="1">
            <a:spLocks noChangeArrowheads="1"/>
          </p:cNvSpPr>
          <p:nvPr/>
        </p:nvSpPr>
        <p:spPr bwMode="auto">
          <a:xfrm>
            <a:off x="3035110" y="5596890"/>
            <a:ext cx="5386514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方向：与小磁针静止时北极所指方向一致；在磁体外部由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极指向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极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/>
      <p:bldP spid="72" grpId="0" animBg="1"/>
      <p:bldP spid="73" grpId="0" animBg="1"/>
      <p:bldP spid="74" grpId="0" animBg="1"/>
      <p:bldP spid="76" grpId="0" animBg="1"/>
      <p:bldP spid="77" grpId="0"/>
      <p:bldP spid="78" grpId="0" animBg="1"/>
      <p:bldP spid="84" grpId="0" animBg="1"/>
      <p:bldP spid="8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2305"/>
            <a:chOff x="878" y="1593"/>
            <a:chExt cx="4778" cy="1043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929" cy="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反馈</a:t>
              </a: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A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459774" y="1979442"/>
            <a:ext cx="10846658" cy="286232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．物体能够吸引铁、钴、镍等物质的性质叫做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，具有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的物体叫做磁体。悬挂起来的磁体静止时总是一个磁极指南，一个磁极指北，这两个磁极分别叫做磁体的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8767634" y="2163463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972794" y="2790269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9847520" y="3513009"/>
            <a:ext cx="49404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1876253" y="4143204"/>
            <a:ext cx="49404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17710" y="1369798"/>
            <a:ext cx="10812290" cy="424731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．磁体各部分的磁性强弱不同，条形磁体的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的磁性最强，磁体上磁性最强的部分叫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．磁极间相互作用的规律是：同名磁极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；异名磁极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。部分磁悬浮列车利用的是同名磁极相互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的原理实现悬浮，从而大大减小摩擦力，来提高列车的速度。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463650" y="1509026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两端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44128" y="2245240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磁极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880007" y="2870930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相互排斥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566692" y="3512366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相互吸引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30203" y="4285649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排斥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6"/>
          <p:cNvGrpSpPr/>
          <p:nvPr/>
        </p:nvGrpSpPr>
        <p:grpSpPr bwMode="auto">
          <a:xfrm>
            <a:off x="570985" y="1169645"/>
            <a:ext cx="10796588" cy="5295900"/>
            <a:chOff x="204" y="1017"/>
            <a:chExt cx="6801" cy="3336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204" y="1017"/>
              <a:ext cx="6801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4.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为了判断一根铁棒是否具有磁性，小明进行了如下四个实验，根据实验现象不能够确定该铁棒具有磁性的是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4" descr="F:\16春\物理\人教物理九下学练考三校\4XGO141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836" y="1877"/>
              <a:ext cx="2948" cy="2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768" y="3859"/>
              <a:ext cx="847" cy="49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733696" y="2007330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7265" y="1161535"/>
            <a:ext cx="10836876" cy="4689774"/>
            <a:chOff x="667265" y="1161535"/>
            <a:chExt cx="10836876" cy="4689774"/>
          </a:xfrm>
        </p:grpSpPr>
        <p:sp>
          <p:nvSpPr>
            <p:cNvPr id="6146" name="Rectangle 2"/>
            <p:cNvSpPr>
              <a:spLocks noChangeArrowheads="1"/>
            </p:cNvSpPr>
            <p:nvPr/>
          </p:nvSpPr>
          <p:spPr bwMode="auto">
            <a:xfrm>
              <a:off x="667265" y="1161535"/>
              <a:ext cx="10836876" cy="20616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所示，把条形磁体的一端靠近一根原来没有磁性的软铁棒，铁棒获得了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，吸起了下面的铁屑，这种使原来没有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的物体获得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的现象叫做磁化。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145" name="Picture 1" descr="J:\人教九下学练考\19RW85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3744097" y="3348681"/>
              <a:ext cx="3483078" cy="1816444"/>
            </a:xfrm>
            <a:prstGeom prst="rect">
              <a:avLst/>
            </a:prstGeom>
            <a:noFill/>
          </p:spPr>
        </p:pic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4485502" y="5174649"/>
              <a:ext cx="1539204" cy="67666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574229" y="188509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9991" y="261825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8672" y="258118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4334" y="1037968"/>
            <a:ext cx="10231395" cy="3107080"/>
            <a:chOff x="704334" y="1037968"/>
            <a:chExt cx="10231395" cy="3107080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auto">
            <a:xfrm>
              <a:off x="704334" y="1037968"/>
              <a:ext cx="10231395" cy="136915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所示，小磁针静止在磁体的周围，在图中标出小磁针的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极。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049" name="图片 75" descr="19RW8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95817" y="2372497"/>
              <a:ext cx="4551404" cy="1050324"/>
            </a:xfrm>
            <a:prstGeom prst="rect">
              <a:avLst/>
            </a:prstGeom>
            <a:noFill/>
          </p:spPr>
        </p:pic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5078627" y="3468388"/>
              <a:ext cx="1539204" cy="67666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 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27383" y="4005893"/>
            <a:ext cx="6620303" cy="2146222"/>
            <a:chOff x="1127383" y="4005893"/>
            <a:chExt cx="6620303" cy="2146222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127383" y="4005893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如图所示</a:t>
              </a:r>
              <a:endPara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052" name="Picture 4" descr="J:\人教九下学练考\19RW87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2347783" y="4732638"/>
              <a:ext cx="5399903" cy="1419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790" y="953770"/>
            <a:ext cx="2917190" cy="676910"/>
            <a:chOff x="375" y="1632"/>
            <a:chExt cx="4594" cy="1066"/>
          </a:xfrm>
        </p:grpSpPr>
        <p:pic>
          <p:nvPicPr>
            <p:cNvPr id="3" name="图片 2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633730" y="1785280"/>
            <a:ext cx="2661306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认识磁体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178592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38"/>
          <p:cNvGrpSpPr/>
          <p:nvPr/>
        </p:nvGrpSpPr>
        <p:grpSpPr bwMode="auto">
          <a:xfrm>
            <a:off x="528079" y="2472382"/>
            <a:ext cx="11198227" cy="3098800"/>
            <a:chOff x="141" y="1752"/>
            <a:chExt cx="7054" cy="1952"/>
          </a:xfrm>
        </p:grpSpPr>
        <p:sp>
          <p:nvSpPr>
            <p:cNvPr id="10" name="Rectangle 39"/>
            <p:cNvSpPr>
              <a:spLocks noChangeArrowheads="1"/>
            </p:cNvSpPr>
            <p:nvPr/>
          </p:nvSpPr>
          <p:spPr bwMode="auto">
            <a:xfrm>
              <a:off x="141" y="1752"/>
              <a:ext cx="7054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结合如图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所示的器材，完成下面的探究，并回答问题：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Picture 40" descr="\\Chubanshi007\同步方正转word文件\15春\物理\人教版物理九下新教案二校\4XGO88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933" y="2251"/>
              <a:ext cx="4222" cy="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41"/>
            <p:cNvSpPr>
              <a:spLocks noChangeArrowheads="1"/>
            </p:cNvSpPr>
            <p:nvPr/>
          </p:nvSpPr>
          <p:spPr bwMode="auto">
            <a:xfrm>
              <a:off x="2653" y="3278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10"/>
          <p:cNvGrpSpPr/>
          <p:nvPr/>
        </p:nvGrpSpPr>
        <p:grpSpPr>
          <a:xfrm>
            <a:off x="62230" y="945515"/>
            <a:ext cx="3034030" cy="662305"/>
            <a:chOff x="878" y="1593"/>
            <a:chExt cx="4778" cy="1043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929" cy="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反馈</a:t>
              </a: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B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755650" y="2128838"/>
            <a:ext cx="10649636" cy="286232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．磁体的周围存在着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，磁体间的相互作用是通过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而发生的。磁场虽然看不见、摸不着，但可以通过它对放入其中的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产生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的作用来认识它，这种研究物理问题的方法在物理学中称为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法。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6961960" y="4336878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转换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801630" y="225828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1192169" y="294674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517642" y="3649405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磁体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6009846" y="363593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05352" y="1406525"/>
            <a:ext cx="10837005" cy="424731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．为了方便形象地描述磁场，物理学上引入了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。在磁场中它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选填“是”或“不是”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真实存在的，而磁场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选填“是”或“不是”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真实存在的。磁感线的疏密表示磁场的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，磁感线上的箭头方向表示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。放在磁场中的小磁针静止时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极所指的方向，跟该点的磁场方向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，也跟该点的磁感线方向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956117" y="1577332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磁感线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559264" y="2242795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560169" y="295880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3485764" y="358007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强弱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9095173" y="359684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磁场方向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989741" y="4946479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一致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6753954" y="497389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一致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715878" y="1702444"/>
            <a:ext cx="8377236" cy="2940051"/>
            <a:chOff x="612" y="890"/>
            <a:chExt cx="5277" cy="1852"/>
          </a:xfrm>
        </p:grpSpPr>
        <p:sp>
          <p:nvSpPr>
            <p:cNvPr id="4" name="Rectangle 12"/>
            <p:cNvSpPr>
              <a:spLocks noChangeArrowheads="1"/>
            </p:cNvSpPr>
            <p:nvPr/>
          </p:nvSpPr>
          <p:spPr bwMode="auto">
            <a:xfrm>
              <a:off x="612" y="890"/>
              <a:ext cx="527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中磁体周围磁场分布正确的是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11" descr="J:\人教九下学练考做课件word\3XDM148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077" y="1463"/>
              <a:ext cx="442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3"/>
            <p:cNvSpPr>
              <a:spLocks noChangeArrowheads="1"/>
            </p:cNvSpPr>
            <p:nvPr/>
          </p:nvSpPr>
          <p:spPr bwMode="auto">
            <a:xfrm>
              <a:off x="3023" y="2316"/>
              <a:ext cx="84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7929135" y="1766030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84213" y="1292440"/>
            <a:ext cx="10609863" cy="424731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．指南针是我国古代四大发明之一，关于指南针，下列说法正确的是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．指南针可以仅具有一个磁极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．指南针的指向不会受附近磁铁块的干扰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．指南针能够指南北，说明地球周围存在磁场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．指南针所指的南北方向与地理的两极是重合的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706173" y="2065295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11"/>
          <p:cNvGrpSpPr/>
          <p:nvPr/>
        </p:nvGrpSpPr>
        <p:grpSpPr bwMode="auto">
          <a:xfrm>
            <a:off x="704206" y="1251207"/>
            <a:ext cx="10663238" cy="3041651"/>
            <a:chOff x="249" y="866"/>
            <a:chExt cx="6717" cy="1916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49" y="866"/>
              <a:ext cx="6717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indent="266700"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．根据图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中小磁针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极的指向，标出磁体的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极，并标出磁感线的方向。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3" descr="J:\人教九下学练考做课件word\MX52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3629" y="1593"/>
              <a:ext cx="1803" cy="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078" y="2356"/>
              <a:ext cx="84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95794" y="3363341"/>
            <a:ext cx="3040877" cy="1871161"/>
            <a:chOff x="1695794" y="3363341"/>
            <a:chExt cx="3040877" cy="1871161"/>
          </a:xfrm>
        </p:grpSpPr>
        <p:pic>
          <p:nvPicPr>
            <p:cNvPr id="9" name="Picture 12" descr="J:\人教九下学练考做课件word\MX53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1855359" y="4118489"/>
              <a:ext cx="2881312" cy="1116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695794" y="3363341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如图所示</a:t>
              </a:r>
              <a:endPara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11"/>
          <p:cNvGrpSpPr/>
          <p:nvPr/>
        </p:nvGrpSpPr>
        <p:grpSpPr bwMode="auto">
          <a:xfrm>
            <a:off x="755650" y="1196975"/>
            <a:ext cx="7424738" cy="2784476"/>
            <a:chOff x="476" y="754"/>
            <a:chExt cx="4677" cy="1754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76" y="754"/>
              <a:ext cx="4304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indent="266700"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．请标出图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中各磁体的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3" descr="J:\人教九下学练考做课件word\3XDM156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2431" y="1244"/>
              <a:ext cx="2722" cy="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3461" y="2082"/>
              <a:ext cx="84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00377" y="3412769"/>
            <a:ext cx="4886580" cy="2234268"/>
            <a:chOff x="1300377" y="3412769"/>
            <a:chExt cx="4886580" cy="2234268"/>
          </a:xfrm>
        </p:grpSpPr>
        <p:pic>
          <p:nvPicPr>
            <p:cNvPr id="9" name="Picture 12" descr="J:\人教九下学练考做课件word\3XDM157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1978927" y="4284276"/>
              <a:ext cx="4208030" cy="1362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300377" y="3412769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如图所示</a:t>
              </a:r>
              <a:endPara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608055" y="971850"/>
            <a:ext cx="11093794" cy="563231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：将条形磁体、锯条、钢尺、磁针分别接近铁屑、大头针时，能够吸引起铁屑和大头针的是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，不能够吸引起铁屑和大头针的是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。像这种能够吸引铁、钴、镍等物质的性质叫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，具有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的物体叫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：将铁屑均匀地摊在白纸上，让条形磁体慢慢地靠近铁屑，观察到的现象是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这说明条形磁体的两端磁性最强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把它叫做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的磁性最弱。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1"/>
          <p:cNvSpPr>
            <a:spLocks noChangeArrowheads="1"/>
          </p:cNvSpPr>
          <p:nvPr/>
        </p:nvSpPr>
        <p:spPr bwMode="auto">
          <a:xfrm>
            <a:off x="5985776" y="1767832"/>
            <a:ext cx="2350323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条形磁体、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磁针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4707882" y="2445651"/>
            <a:ext cx="173156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锯条、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钢尺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4223307" y="3157837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34"/>
          <p:cNvSpPr>
            <a:spLocks noChangeArrowheads="1"/>
          </p:cNvSpPr>
          <p:nvPr/>
        </p:nvSpPr>
        <p:spPr bwMode="auto">
          <a:xfrm>
            <a:off x="6820200" y="3133124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5"/>
          <p:cNvSpPr>
            <a:spLocks noChangeArrowheads="1"/>
          </p:cNvSpPr>
          <p:nvPr/>
        </p:nvSpPr>
        <p:spPr bwMode="auto">
          <a:xfrm>
            <a:off x="9754501" y="3165689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磁体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38"/>
          <p:cNvSpPr>
            <a:spLocks noChangeArrowheads="1"/>
          </p:cNvSpPr>
          <p:nvPr/>
        </p:nvSpPr>
        <p:spPr bwMode="auto">
          <a:xfrm>
            <a:off x="847768" y="4877400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7793938" y="5264493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40"/>
          <p:cNvSpPr>
            <a:spLocks noChangeArrowheads="1"/>
          </p:cNvSpPr>
          <p:nvPr/>
        </p:nvSpPr>
        <p:spPr bwMode="auto">
          <a:xfrm>
            <a:off x="9942513" y="5239779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Rectangle 37"/>
          <p:cNvSpPr>
            <a:spLocks noChangeArrowheads="1"/>
          </p:cNvSpPr>
          <p:nvPr/>
        </p:nvSpPr>
        <p:spPr bwMode="auto">
          <a:xfrm>
            <a:off x="3471348" y="4556810"/>
            <a:ext cx="730039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条形磁体两端吸引的铁屑最多，中间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吸引的铁屑最少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7"/>
          <p:cNvGrpSpPr/>
          <p:nvPr/>
        </p:nvGrpSpPr>
        <p:grpSpPr bwMode="auto">
          <a:xfrm>
            <a:off x="672972" y="1190454"/>
            <a:ext cx="10904538" cy="4957763"/>
            <a:chOff x="249" y="845"/>
            <a:chExt cx="6869" cy="3123"/>
          </a:xfrm>
        </p:grpSpPr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249" y="845"/>
              <a:ext cx="6869" cy="1803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所示，用细线将条形磁体悬挂起来，让它自由转动，待磁体静止时，总是一端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，一端 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，指南的一端是磁体的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，又叫做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极；另一端是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，又叫做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9" descr="\\Chubanshi007\同步方正转word文件\15春\物理\人教版物理九下新教案二校\4XGO89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3168" y="2271"/>
              <a:ext cx="631" cy="1148"/>
            </a:xfrm>
            <a:prstGeom prst="rect">
              <a:avLst/>
            </a:prstGeom>
          </p:spPr>
        </p:pic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2833" y="3474"/>
              <a:ext cx="1335" cy="49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7198669" y="1998106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指南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0093540" y="1996989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4628936" y="2688968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7521704" y="2713682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1036338" y="3387211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4077730" y="3350140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725101" y="1295142"/>
            <a:ext cx="10779126" cy="4594225"/>
            <a:chOff x="204" y="890"/>
            <a:chExt cx="6790" cy="2894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04" y="890"/>
              <a:ext cx="6790" cy="136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所示，用条形磁体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涂黑的一端为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接近小磁针，从图示现象可以得出的磁极间的相互作用规律是：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__________________________________________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5" descr="\\Chubanshi007\同步方正转word文件\15春\物理\人教版物理九下新教案二校\4XGO90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436" y="2302"/>
              <a:ext cx="3419" cy="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465" y="3358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54915" y="2756586"/>
            <a:ext cx="5599610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同名磁极相互排斥，异名磁极相互吸引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79494" y="1490234"/>
            <a:ext cx="10725792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：李明同学不小心将条形磁体掉在地上，结果磁体一分为二，摔断的磁体还具有两个磁极吗？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05764" y="3168779"/>
            <a:ext cx="10241176" cy="129266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磁体都具有两个磁极，一个磁体被分成两半后，在断面处出现相反的两个磁极，所以摔断的磁体每一块仍然具有两个磁极。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3280065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磁场　磁感线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4"/>
          <p:cNvGrpSpPr/>
          <p:nvPr/>
        </p:nvGrpSpPr>
        <p:grpSpPr bwMode="auto">
          <a:xfrm>
            <a:off x="583342" y="1579348"/>
            <a:ext cx="10933113" cy="5072063"/>
            <a:chOff x="204" y="1026"/>
            <a:chExt cx="6887" cy="3195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04" y="1026"/>
              <a:ext cx="6887" cy="223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实验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：在一条形磁体的周围均匀地摆放小磁针，观察小磁针的排列情况，回答问题。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：观察到的现象如图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所示，磁体周围的小磁针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涂黑端为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的指向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________(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选填“相同”或“不相同”，下同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，每一个小磁针偏转的角度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 descr="\\Chubanshi007\同步方正转word文件\15春\物理\人教版物理九下新教案二校\4XGO91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5201" y="2739"/>
              <a:ext cx="1182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125" y="3727"/>
              <a:ext cx="1335" cy="494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124923" y="3752979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391103" y="4453925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43781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磁现象  磁场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09171" y="1344570"/>
            <a:ext cx="10993824" cy="493981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：由问题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的实验现象可以得出，在磁体周围肯定存在着一种看不见的物质，这种物质叫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。条形磁体对小磁针的作用力就是通过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发生的。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：综合问题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可以看出，小磁针在磁场中的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极指向不同，说明磁体周围的这些点的磁场方向是不同的，物理学中，把小磁针在磁场中静止时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极所指的方向规定为该点磁场的方向。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43497" y="2152908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967627" y="4918977"/>
            <a:ext cx="960519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(N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361081" y="2830727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4345</Words>
  <Application>WPS 演示</Application>
  <PresentationFormat>自定义</PresentationFormat>
  <Paragraphs>379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华文新魏</vt:lpstr>
      <vt:lpstr>Times New Roman</vt:lpstr>
      <vt:lpstr>黑体</vt:lpstr>
      <vt:lpstr>仿宋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</cp:lastModifiedBy>
  <cp:revision>43</cp:revision>
  <dcterms:created xsi:type="dcterms:W3CDTF">2018-02-07T04:46:00Z</dcterms:created>
  <dcterms:modified xsi:type="dcterms:W3CDTF">2018-11-04T00:34:03Z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